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3" r:id="rId15"/>
    <p:sldId id="284" r:id="rId16"/>
  </p:sldIdLst>
  <p:sldSz cx="13004800" cy="9753600"/>
  <p:notesSz cx="6858000" cy="9144000"/>
  <p:defaultTextStyle>
    <a:lvl1pPr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1pPr>
    <a:lvl2pPr indent="2286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2pPr>
    <a:lvl3pPr indent="4572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3pPr>
    <a:lvl4pPr indent="6858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4pPr>
    <a:lvl5pPr indent="9144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5pPr>
    <a:lvl6pPr indent="11430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6pPr>
    <a:lvl7pPr indent="13716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7pPr>
    <a:lvl8pPr indent="16002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8pPr>
    <a:lvl9pPr indent="18288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F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7660F"/>
              </a:solidFill>
              <a:prstDash val="solid"/>
              <a:miter lim="400000"/>
            </a:ln>
          </a:top>
          <a:bottom>
            <a:ln w="12700" cap="flat">
              <a:solidFill>
                <a:srgbClr val="87660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87660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8" d="100"/>
          <a:sy n="58" d="100"/>
        </p:scale>
        <p:origin x="-1648" y="-104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jpeg>
</file>

<file path=ppt/media/image22.jpeg>
</file>

<file path=ppt/media/image23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82646817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9" name="Shape 9"/>
          <p:cNvSpPr>
            <a:spLocks noGrp="1"/>
          </p:cNvSpPr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7200">
                <a:solidFill>
                  <a:srgbClr val="DEDEDE"/>
                </a:solidFill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10" name="Shape 10"/>
          <p:cNvSpPr>
            <a:spLocks noGrp="1"/>
          </p:cNvSpPr>
          <p:nvPr>
            <p:ph type="body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558AAB"/>
                </a:solidFill>
              </a:defRPr>
            </a:lvl1pPr>
            <a:lvl2pPr indent="228600">
              <a:defRPr sz="3600">
                <a:solidFill>
                  <a:srgbClr val="558AAB"/>
                </a:solidFill>
              </a:defRPr>
            </a:lvl2pPr>
            <a:lvl3pPr indent="457200">
              <a:defRPr sz="3600">
                <a:solidFill>
                  <a:srgbClr val="558AAB"/>
                </a:solidFill>
              </a:defRPr>
            </a:lvl3pPr>
            <a:lvl4pPr indent="685800">
              <a:defRPr sz="3600">
                <a:solidFill>
                  <a:srgbClr val="558AAB"/>
                </a:solidFill>
              </a:defRPr>
            </a:lvl4pPr>
            <a:lvl5pPr indent="914400">
              <a:defRPr sz="3600">
                <a:solidFill>
                  <a:srgbClr val="558AAB"/>
                </a:solidFill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DDE"/>
                </a:solidFill>
              </a:rPr>
              <a:t>Title Text</a:t>
            </a:r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defRPr>
                <a:solidFill>
                  <a:srgbClr val="5C89A5"/>
                </a:solidFill>
              </a:defRPr>
            </a:lvl2pPr>
            <a:lvl3pPr>
              <a:defRPr>
                <a:solidFill>
                  <a:srgbClr val="5C89A5"/>
                </a:solidFill>
              </a:defRPr>
            </a:lvl3pPr>
            <a:lvl4pPr>
              <a:defRPr>
                <a:solidFill>
                  <a:srgbClr val="5C89A5"/>
                </a:solidFill>
              </a:defRPr>
            </a:lvl4pPr>
            <a:lvl5pPr>
              <a:defRPr>
                <a:solidFill>
                  <a:srgbClr val="5C89A5"/>
                </a:solidFill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6696B6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C89A5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C89A5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C89A5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C89A5"/>
                </a:solidFill>
              </a:rPr>
              <a:t>Body Level Five</a:t>
            </a:r>
          </a:p>
        </p:txBody>
      </p:sp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>
            <a:off x="278468" y="8915400"/>
            <a:ext cx="1244693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Shape 13"/>
          <p:cNvSpPr/>
          <p:nvPr/>
        </p:nvSpPr>
        <p:spPr>
          <a:xfrm rot="5400000">
            <a:off x="4960888" y="9198807"/>
            <a:ext cx="59221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78468" y="7188200"/>
            <a:ext cx="1244693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7200">
                <a:solidFill>
                  <a:srgbClr val="DEDEDE"/>
                </a:solidFill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17" name="Shape 17"/>
          <p:cNvSpPr>
            <a:spLocks noGrp="1"/>
          </p:cNvSpPr>
          <p:nvPr>
            <p:ph type="body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defRPr sz="4200">
                <a:solidFill>
                  <a:srgbClr val="DEDEDE"/>
                </a:solidFill>
              </a:defRPr>
            </a:lvl1pPr>
            <a:lvl2pPr indent="228600">
              <a:defRPr sz="4500">
                <a:solidFill>
                  <a:srgbClr val="DDDDDE"/>
                </a:solidFill>
              </a:defRPr>
            </a:lvl2pPr>
            <a:lvl3pPr indent="457200">
              <a:defRPr sz="4500">
                <a:solidFill>
                  <a:srgbClr val="DDDDDE"/>
                </a:solidFill>
              </a:defRPr>
            </a:lvl3pPr>
            <a:lvl4pPr indent="685800">
              <a:defRPr sz="4500">
                <a:solidFill>
                  <a:srgbClr val="DDDDDE"/>
                </a:solidFill>
              </a:defRPr>
            </a:lvl4pPr>
            <a:lvl5pPr indent="914400">
              <a:defRPr sz="4500">
                <a:solidFill>
                  <a:srgbClr val="DDDDDE"/>
                </a:solidFill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EDE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278468" y="8915400"/>
            <a:ext cx="1244693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0" name="Shape 20"/>
          <p:cNvSpPr/>
          <p:nvPr/>
        </p:nvSpPr>
        <p:spPr>
          <a:xfrm rot="5400000">
            <a:off x="4960888" y="9198807"/>
            <a:ext cx="59221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278468" y="7188200"/>
            <a:ext cx="1244693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7200">
                <a:solidFill>
                  <a:srgbClr val="DEDEDE"/>
                </a:solidFill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defRPr sz="4200">
                <a:solidFill>
                  <a:srgbClr val="DEDEDE"/>
                </a:solidFill>
              </a:defRPr>
            </a:lvl1pPr>
            <a:lvl2pPr indent="228600">
              <a:defRPr sz="4500">
                <a:solidFill>
                  <a:srgbClr val="DDDDDE"/>
                </a:solidFill>
              </a:defRPr>
            </a:lvl2pPr>
            <a:lvl3pPr indent="457200">
              <a:defRPr sz="4500">
                <a:solidFill>
                  <a:srgbClr val="DDDDDE"/>
                </a:solidFill>
              </a:defRPr>
            </a:lvl3pPr>
            <a:lvl4pPr indent="685800">
              <a:defRPr sz="4500">
                <a:solidFill>
                  <a:srgbClr val="DDDDDE"/>
                </a:solidFill>
              </a:defRPr>
            </a:lvl4pPr>
            <a:lvl5pPr indent="914400">
              <a:defRPr sz="4500">
                <a:solidFill>
                  <a:srgbClr val="DDDDDE"/>
                </a:solidFill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EDE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7200" cap="none">
                <a:solidFill>
                  <a:srgbClr val="558AAB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7200" cap="none">
                <a:solidFill>
                  <a:srgbClr val="558AAB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Title Text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445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7200" cap="none">
                <a:solidFill>
                  <a:srgbClr val="558AAB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Title Text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81000" indent="-381000">
              <a:spcBef>
                <a:spcPts val="2800"/>
              </a:spcBef>
              <a:buSzPct val="40000"/>
              <a:buBlip>
                <a:blip r:embed="rId3"/>
              </a:buBlip>
              <a:defRPr sz="30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762000" indent="-381000">
              <a:spcBef>
                <a:spcPts val="2800"/>
              </a:spcBef>
              <a:buSzPct val="40000"/>
              <a:buBlip>
                <a:blip r:embed="rId3"/>
              </a:buBlip>
              <a:defRPr sz="30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43000" indent="-381000">
              <a:spcBef>
                <a:spcPts val="2800"/>
              </a:spcBef>
              <a:buSzPct val="40000"/>
              <a:buBlip>
                <a:blip r:embed="rId3"/>
              </a:buBlip>
              <a:defRPr sz="30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524000" indent="-381000">
              <a:spcBef>
                <a:spcPts val="2800"/>
              </a:spcBef>
              <a:buSzPct val="40000"/>
              <a:buBlip>
                <a:blip r:embed="rId3"/>
              </a:buBlip>
              <a:defRPr sz="30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905000" indent="-381000">
              <a:spcBef>
                <a:spcPts val="2800"/>
              </a:spcBef>
              <a:buSzPct val="40000"/>
              <a:buBlip>
                <a:blip r:embed="rId3"/>
              </a:buBlip>
              <a:defRPr sz="30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445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indent="-444500">
              <a:spcBef>
                <a:spcPts val="3200"/>
              </a:spcBef>
              <a:buSzPct val="40000"/>
              <a:buBlip>
                <a:blip r:embed="rId3"/>
              </a:buBlip>
              <a:defRPr sz="3600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278468" y="8356600"/>
            <a:ext cx="12459504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defRPr>
                <a:solidFill>
                  <a:srgbClr val="DEDEDE"/>
                </a:solidFill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50" name="Shape 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58AAB"/>
                </a:solidFill>
              </a:defRPr>
            </a:lvl1pPr>
            <a:lvl2pPr indent="228600">
              <a:defRPr>
                <a:solidFill>
                  <a:srgbClr val="558AAB"/>
                </a:solidFill>
              </a:defRPr>
            </a:lvl2pPr>
            <a:lvl3pPr indent="457200">
              <a:defRPr>
                <a:solidFill>
                  <a:srgbClr val="558AAB"/>
                </a:solidFill>
              </a:defRPr>
            </a:lvl3pPr>
            <a:lvl4pPr indent="685800">
              <a:defRPr>
                <a:solidFill>
                  <a:srgbClr val="558AAB"/>
                </a:solidFill>
              </a:defRPr>
            </a:lvl4pPr>
            <a:lvl5pPr indent="914400">
              <a:defRPr>
                <a:solidFill>
                  <a:srgbClr val="558AAB"/>
                </a:solidFill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278468" y="8356600"/>
            <a:ext cx="12459504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defRPr>
                <a:solidFill>
                  <a:srgbClr val="DEDEDE"/>
                </a:solidFill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58AAB"/>
                </a:solidFill>
              </a:defRPr>
            </a:lvl1pPr>
            <a:lvl2pPr indent="228600">
              <a:defRPr>
                <a:solidFill>
                  <a:srgbClr val="558AAB"/>
                </a:solidFill>
              </a:defRPr>
            </a:lvl2pPr>
            <a:lvl3pPr indent="457200">
              <a:defRPr>
                <a:solidFill>
                  <a:srgbClr val="558AAB"/>
                </a:solidFill>
              </a:defRPr>
            </a:lvl3pPr>
            <a:lvl4pPr indent="685800">
              <a:defRPr>
                <a:solidFill>
                  <a:srgbClr val="558AAB"/>
                </a:solidFill>
              </a:defRPr>
            </a:lvl4pPr>
            <a:lvl5pPr indent="914400">
              <a:defRPr>
                <a:solidFill>
                  <a:srgbClr val="558AAB"/>
                </a:solidFill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283843" y="279400"/>
            <a:ext cx="12446001" cy="9220200"/>
          </a:xfrm>
          <a:prstGeom prst="rect">
            <a:avLst/>
          </a:prstGeom>
          <a:ln w="25400">
            <a:solidFill>
              <a:srgbClr val="A2A1A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A2A1A6"/>
            </a:solidFill>
            <a:miter lim="400000"/>
          </a:ln>
        </p:spPr>
        <p:txBody>
          <a:bodyPr lIns="0" tIns="0" rIns="0" bIns="0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0845800" cy="66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DDE"/>
                </a:solidFill>
              </a:rP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368300" y="9017000"/>
            <a:ext cx="10845800" cy="431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2pPr>
              <a:defRPr>
                <a:solidFill>
                  <a:srgbClr val="5C89A5"/>
                </a:solidFill>
              </a:defRPr>
            </a:lvl2pPr>
            <a:lvl3pPr>
              <a:defRPr>
                <a:solidFill>
                  <a:srgbClr val="5C89A5"/>
                </a:solidFill>
              </a:defRPr>
            </a:lvl3pPr>
            <a:lvl4pPr>
              <a:defRPr>
                <a:solidFill>
                  <a:srgbClr val="5C89A5"/>
                </a:solidFill>
              </a:defRPr>
            </a:lvl4pPr>
            <a:lvl5pPr>
              <a:defRPr>
                <a:solidFill>
                  <a:srgbClr val="5C89A5"/>
                </a:solidFill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6696B6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C89A5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C89A5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C89A5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C89A5"/>
                </a:solidFill>
              </a:rPr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6352743" y="9474200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1400">
                <a:solidFill>
                  <a:srgbClr val="5C89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ransition xmlns:p14="http://schemas.microsoft.com/office/powerpoint/2010/main" spd="med"/>
  <p:txStyles>
    <p:titleStyle>
      <a:lvl1pPr defTabSz="584200">
        <a:defRPr sz="4200" cap="all">
          <a:solidFill>
            <a:srgbClr val="DEDDDE"/>
          </a:solidFill>
          <a:latin typeface="+mj-lt"/>
          <a:ea typeface="+mj-ea"/>
          <a:cs typeface="+mj-cs"/>
          <a:sym typeface="Helvetica Neue Bold Condensed"/>
        </a:defRPr>
      </a:lvl1pPr>
      <a:lvl2pPr indent="228600" defTabSz="584200">
        <a:defRPr sz="4200" cap="all">
          <a:solidFill>
            <a:srgbClr val="DEDDDE"/>
          </a:solidFill>
          <a:latin typeface="+mj-lt"/>
          <a:ea typeface="+mj-ea"/>
          <a:cs typeface="+mj-cs"/>
          <a:sym typeface="Helvetica Neue Bold Condensed"/>
        </a:defRPr>
      </a:lvl2pPr>
      <a:lvl3pPr indent="457200" defTabSz="584200">
        <a:defRPr sz="4200" cap="all">
          <a:solidFill>
            <a:srgbClr val="DEDDDE"/>
          </a:solidFill>
          <a:latin typeface="+mj-lt"/>
          <a:ea typeface="+mj-ea"/>
          <a:cs typeface="+mj-cs"/>
          <a:sym typeface="Helvetica Neue Bold Condensed"/>
        </a:defRPr>
      </a:lvl3pPr>
      <a:lvl4pPr indent="685800" defTabSz="584200">
        <a:defRPr sz="4200" cap="all">
          <a:solidFill>
            <a:srgbClr val="DEDDDE"/>
          </a:solidFill>
          <a:latin typeface="+mj-lt"/>
          <a:ea typeface="+mj-ea"/>
          <a:cs typeface="+mj-cs"/>
          <a:sym typeface="Helvetica Neue Bold Condensed"/>
        </a:defRPr>
      </a:lvl4pPr>
      <a:lvl5pPr indent="914400" defTabSz="584200">
        <a:defRPr sz="4200" cap="all">
          <a:solidFill>
            <a:srgbClr val="DEDDDE"/>
          </a:solidFill>
          <a:latin typeface="+mj-lt"/>
          <a:ea typeface="+mj-ea"/>
          <a:cs typeface="+mj-cs"/>
          <a:sym typeface="Helvetica Neue Bold Condensed"/>
        </a:defRPr>
      </a:lvl5pPr>
      <a:lvl6pPr indent="1143000" defTabSz="584200">
        <a:defRPr sz="4200" cap="all">
          <a:solidFill>
            <a:srgbClr val="DEDDDE"/>
          </a:solidFill>
          <a:latin typeface="+mj-lt"/>
          <a:ea typeface="+mj-ea"/>
          <a:cs typeface="+mj-cs"/>
          <a:sym typeface="Helvetica Neue Bold Condensed"/>
        </a:defRPr>
      </a:lvl6pPr>
      <a:lvl7pPr indent="1371600" defTabSz="584200">
        <a:defRPr sz="4200" cap="all">
          <a:solidFill>
            <a:srgbClr val="DEDDDE"/>
          </a:solidFill>
          <a:latin typeface="+mj-lt"/>
          <a:ea typeface="+mj-ea"/>
          <a:cs typeface="+mj-cs"/>
          <a:sym typeface="Helvetica Neue Bold Condensed"/>
        </a:defRPr>
      </a:lvl7pPr>
      <a:lvl8pPr indent="1600200" defTabSz="584200">
        <a:defRPr sz="4200" cap="all">
          <a:solidFill>
            <a:srgbClr val="DEDDDE"/>
          </a:solidFill>
          <a:latin typeface="+mj-lt"/>
          <a:ea typeface="+mj-ea"/>
          <a:cs typeface="+mj-cs"/>
          <a:sym typeface="Helvetica Neue Bold Condensed"/>
        </a:defRPr>
      </a:lvl8pPr>
      <a:lvl9pPr indent="1828800" defTabSz="584200">
        <a:defRPr sz="4200" cap="all">
          <a:solidFill>
            <a:srgbClr val="DEDDDE"/>
          </a:solidFill>
          <a:latin typeface="+mj-lt"/>
          <a:ea typeface="+mj-ea"/>
          <a:cs typeface="+mj-cs"/>
          <a:sym typeface="Helvetica Neue Bold Condensed"/>
        </a:defRPr>
      </a:lvl9pPr>
    </p:titleStyle>
    <p:bodyStyle>
      <a:lvl1pPr defTabSz="584200">
        <a:defRPr sz="2400" cap="all">
          <a:solidFill>
            <a:srgbClr val="6696B6"/>
          </a:solidFill>
          <a:latin typeface="+mj-lt"/>
          <a:ea typeface="+mj-ea"/>
          <a:cs typeface="+mj-cs"/>
          <a:sym typeface="Helvetica Neue Bold Condensed"/>
        </a:defRPr>
      </a:lvl1pPr>
      <a:lvl2pPr defTabSz="584200">
        <a:defRPr sz="2400" cap="all">
          <a:solidFill>
            <a:srgbClr val="6696B6"/>
          </a:solidFill>
          <a:latin typeface="+mj-lt"/>
          <a:ea typeface="+mj-ea"/>
          <a:cs typeface="+mj-cs"/>
          <a:sym typeface="Helvetica Neue Bold Condensed"/>
        </a:defRPr>
      </a:lvl2pPr>
      <a:lvl3pPr defTabSz="584200">
        <a:defRPr sz="2400" cap="all">
          <a:solidFill>
            <a:srgbClr val="6696B6"/>
          </a:solidFill>
          <a:latin typeface="+mj-lt"/>
          <a:ea typeface="+mj-ea"/>
          <a:cs typeface="+mj-cs"/>
          <a:sym typeface="Helvetica Neue Bold Condensed"/>
        </a:defRPr>
      </a:lvl3pPr>
      <a:lvl4pPr defTabSz="584200">
        <a:defRPr sz="2400" cap="all">
          <a:solidFill>
            <a:srgbClr val="6696B6"/>
          </a:solidFill>
          <a:latin typeface="+mj-lt"/>
          <a:ea typeface="+mj-ea"/>
          <a:cs typeface="+mj-cs"/>
          <a:sym typeface="Helvetica Neue Bold Condensed"/>
        </a:defRPr>
      </a:lvl4pPr>
      <a:lvl5pPr defTabSz="584200">
        <a:defRPr sz="2400" cap="all">
          <a:solidFill>
            <a:srgbClr val="6696B6"/>
          </a:solidFill>
          <a:latin typeface="+mj-lt"/>
          <a:ea typeface="+mj-ea"/>
          <a:cs typeface="+mj-cs"/>
          <a:sym typeface="Helvetica Neue Bold Condensed"/>
        </a:defRPr>
      </a:lvl5pPr>
      <a:lvl6pPr indent="2451100" defTabSz="584200">
        <a:defRPr sz="2400" cap="all">
          <a:solidFill>
            <a:srgbClr val="6696B6"/>
          </a:solidFill>
          <a:latin typeface="+mj-lt"/>
          <a:ea typeface="+mj-ea"/>
          <a:cs typeface="+mj-cs"/>
          <a:sym typeface="Helvetica Neue Bold Condensed"/>
        </a:defRPr>
      </a:lvl6pPr>
      <a:lvl7pPr indent="2806700" defTabSz="584200">
        <a:defRPr sz="2400" cap="all">
          <a:solidFill>
            <a:srgbClr val="6696B6"/>
          </a:solidFill>
          <a:latin typeface="+mj-lt"/>
          <a:ea typeface="+mj-ea"/>
          <a:cs typeface="+mj-cs"/>
          <a:sym typeface="Helvetica Neue Bold Condensed"/>
        </a:defRPr>
      </a:lvl7pPr>
      <a:lvl8pPr indent="3162300" defTabSz="584200">
        <a:defRPr sz="2400" cap="all">
          <a:solidFill>
            <a:srgbClr val="6696B6"/>
          </a:solidFill>
          <a:latin typeface="+mj-lt"/>
          <a:ea typeface="+mj-ea"/>
          <a:cs typeface="+mj-cs"/>
          <a:sym typeface="Helvetica Neue Bold Condensed"/>
        </a:defRPr>
      </a:lvl8pPr>
      <a:lvl9pPr indent="3517900" defTabSz="584200">
        <a:defRPr sz="2400" cap="all">
          <a:solidFill>
            <a:srgbClr val="6696B6"/>
          </a:solidFill>
          <a:latin typeface="+mj-lt"/>
          <a:ea typeface="+mj-ea"/>
          <a:cs typeface="+mj-cs"/>
          <a:sym typeface="Helvetica Neue Bold Condensed"/>
        </a:defRPr>
      </a:lvl9pPr>
    </p:bodyStyle>
    <p:otherStyle>
      <a:lvl1pPr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1pPr>
      <a:lvl2pPr indent="2286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2pPr>
      <a:lvl3pPr indent="4572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3pPr>
      <a:lvl4pPr indent="6858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4pPr>
      <a:lvl5pPr indent="9144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5pPr>
      <a:lvl6pPr indent="11430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6pPr>
      <a:lvl7pPr indent="13716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7pPr>
      <a:lvl8pPr indent="16002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8pPr>
      <a:lvl9pPr indent="18288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png"/><Relationship Id="rId5" Type="http://schemas.openxmlformats.org/officeDocument/2006/relationships/image" Target="../media/image10.jpeg"/><Relationship Id="rId6" Type="http://schemas.openxmlformats.org/officeDocument/2006/relationships/image" Target="../media/image11.jpeg"/><Relationship Id="rId7" Type="http://schemas.openxmlformats.org/officeDocument/2006/relationships/image" Target="../media/image12.jpeg"/><Relationship Id="rId8" Type="http://schemas.openxmlformats.org/officeDocument/2006/relationships/image" Target="../media/image13.jpeg"/><Relationship Id="rId9" Type="http://schemas.openxmlformats.org/officeDocument/2006/relationships/image" Target="../media/image14.png"/><Relationship Id="rId10" Type="http://schemas.openxmlformats.org/officeDocument/2006/relationships/image" Target="../media/image15.png"/><Relationship Id="rId11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304800" y="292100"/>
            <a:ext cx="12395201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6359707" y="8877300"/>
            <a:ext cx="4194811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cap="all"/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Dr Shirley Atkinson</a:t>
            </a:r>
          </a:p>
        </p:txBody>
      </p:sp>
      <p:sp>
        <p:nvSpPr>
          <p:cNvPr id="71" name="Shape 71"/>
          <p:cNvSpPr/>
          <p:nvPr/>
        </p:nvSpPr>
        <p:spPr>
          <a:xfrm>
            <a:off x="339854" y="7197750"/>
            <a:ext cx="935432" cy="37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800" cap="all">
                <a:solidFill>
                  <a:srgbClr val="737373"/>
                </a:solidFill>
              </a:defRPr>
            </a:lvl1pPr>
          </a:lstStyle>
          <a:p>
            <a:pPr lvl="0">
              <a:defRPr cap="none">
                <a:solidFill>
                  <a:srgbClr val="000000"/>
                </a:solidFill>
              </a:defRPr>
            </a:pPr>
            <a:r>
              <a:rPr cap="all">
                <a:solidFill>
                  <a:srgbClr val="737373"/>
                </a:solidFill>
              </a:rPr>
              <a:t>PROJECT</a:t>
            </a:r>
          </a:p>
        </p:txBody>
      </p:sp>
      <p:sp>
        <p:nvSpPr>
          <p:cNvPr id="72" name="Shape 72"/>
          <p:cNvSpPr/>
          <p:nvPr/>
        </p:nvSpPr>
        <p:spPr>
          <a:xfrm>
            <a:off x="339905" y="8912250"/>
            <a:ext cx="579730" cy="37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800" cap="all">
                <a:solidFill>
                  <a:srgbClr val="737373"/>
                </a:solidFill>
              </a:defRPr>
            </a:lvl1pPr>
          </a:lstStyle>
          <a:p>
            <a:pPr lvl="0">
              <a:defRPr cap="none">
                <a:solidFill>
                  <a:srgbClr val="000000"/>
                </a:solidFill>
              </a:defRPr>
            </a:pPr>
            <a:r>
              <a:rPr cap="all">
                <a:solidFill>
                  <a:srgbClr val="737373"/>
                </a:solidFill>
              </a:rPr>
              <a:t>DATE</a:t>
            </a:r>
          </a:p>
        </p:txBody>
      </p:sp>
      <p:sp>
        <p:nvSpPr>
          <p:cNvPr id="73" name="Shape 73"/>
          <p:cNvSpPr/>
          <p:nvPr/>
        </p:nvSpPr>
        <p:spPr>
          <a:xfrm>
            <a:off x="5318302" y="8912250"/>
            <a:ext cx="752781" cy="37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800" cap="all">
                <a:solidFill>
                  <a:srgbClr val="737373"/>
                </a:solidFill>
              </a:defRPr>
            </a:lvl1pPr>
          </a:lstStyle>
          <a:p>
            <a:pPr lvl="0">
              <a:defRPr cap="none">
                <a:solidFill>
                  <a:srgbClr val="000000"/>
                </a:solidFill>
              </a:defRPr>
            </a:pPr>
            <a:r>
              <a:rPr cap="all">
                <a:solidFill>
                  <a:srgbClr val="737373"/>
                </a:solidFill>
              </a:rPr>
              <a:t>Client</a:t>
            </a:r>
          </a:p>
        </p:txBody>
      </p:sp>
      <p:sp>
        <p:nvSpPr>
          <p:cNvPr id="74" name="Shape 74"/>
          <p:cNvSpPr/>
          <p:nvPr/>
        </p:nvSpPr>
        <p:spPr>
          <a:xfrm>
            <a:off x="1422400" y="8924151"/>
            <a:ext cx="2734415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cap="all"/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lang="en-US" sz="3600" cap="all" dirty="0" smtClean="0">
                <a:solidFill>
                  <a:srgbClr val="558AAB"/>
                </a:solidFill>
              </a:rPr>
              <a:t>January </a:t>
            </a:r>
            <a:r>
              <a:rPr sz="3600" cap="all" dirty="0" smtClean="0">
                <a:solidFill>
                  <a:srgbClr val="558AAB"/>
                </a:solidFill>
              </a:rPr>
              <a:t>201</a:t>
            </a:r>
            <a:r>
              <a:rPr lang="en-US" sz="3600" cap="all" dirty="0" smtClean="0">
                <a:solidFill>
                  <a:srgbClr val="558AAB"/>
                </a:solidFill>
              </a:rPr>
              <a:t>7</a:t>
            </a:r>
            <a:endParaRPr sz="3600" cap="all" dirty="0">
              <a:solidFill>
                <a:srgbClr val="558AAB"/>
              </a:solidFill>
            </a:endParaRPr>
          </a:p>
        </p:txBody>
      </p:sp>
      <p:pic>
        <p:nvPicPr>
          <p:cNvPr id="75" name="Working_Together_Teamwork_Puzzle_Concept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9200" y="469899"/>
            <a:ext cx="6014988" cy="6014989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048"/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6048" cap="all">
                <a:solidFill>
                  <a:srgbClr val="DEDEDE"/>
                </a:solidFill>
              </a:rPr>
              <a:t>Integrating Project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 dirty="0">
                <a:solidFill>
                  <a:srgbClr val="DEDEDE"/>
                </a:solidFill>
              </a:rPr>
              <a:t>PRCO203, PRCS251, PRDC251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 151"/>
          <p:cNvGrpSpPr/>
          <p:nvPr/>
        </p:nvGrpSpPr>
        <p:grpSpPr>
          <a:xfrm>
            <a:off x="7569200" y="2705100"/>
            <a:ext cx="4432300" cy="5854700"/>
            <a:chOff x="-76200" y="-63500"/>
            <a:chExt cx="4432300" cy="5854700"/>
          </a:xfrm>
        </p:grpSpPr>
        <p:pic>
          <p:nvPicPr>
            <p:cNvPr id="150" name="blueWorld.jpg"/>
            <p:cNvPicPr/>
            <p:nvPr/>
          </p:nvPicPr>
          <p:blipFill>
            <a:blip r:embed="rId2">
              <a:extLst/>
            </a:blip>
            <a:srcRect l="694" r="52361"/>
            <a:stretch>
              <a:fillRect/>
            </a:stretch>
          </p:blipFill>
          <p:spPr>
            <a:xfrm>
              <a:off x="0" y="0"/>
              <a:ext cx="4292600" cy="57150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49" name="Picture 148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76200" y="-63500"/>
              <a:ext cx="4432300" cy="5854700"/>
            </a:xfrm>
            <a:prstGeom prst="rect">
              <a:avLst/>
            </a:prstGeom>
            <a:effectLst/>
          </p:spPr>
        </p:pic>
      </p:grpSp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PRCS251 (Comp Sci)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6145858" cy="5715000"/>
          </a:xfrm>
          <a:prstGeom prst="rect">
            <a:avLst/>
          </a:prstGeom>
        </p:spPr>
        <p:txBody>
          <a:bodyPr/>
          <a:lstStyle/>
          <a:p>
            <a:pPr marL="316229" lvl="0" indent="-316229" defTabSz="484886">
              <a:spcBef>
                <a:spcPts val="23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lang="en-US" sz="2490" dirty="0" smtClean="0">
                <a:solidFill>
                  <a:srgbClr val="737373"/>
                </a:solidFill>
              </a:rPr>
              <a:t>Scenario issued at start of module</a:t>
            </a:r>
            <a:endParaRPr sz="2490" dirty="0">
              <a:solidFill>
                <a:srgbClr val="737373"/>
              </a:solidFill>
            </a:endParaRPr>
          </a:p>
          <a:p>
            <a:pPr marL="316229" lvl="0" indent="-316229" defTabSz="484886">
              <a:spcBef>
                <a:spcPts val="23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490" dirty="0">
                <a:solidFill>
                  <a:srgbClr val="737373"/>
                </a:solidFill>
              </a:rPr>
              <a:t>Liaise with </a:t>
            </a:r>
            <a:r>
              <a:rPr lang="en-US" sz="2490" dirty="0" smtClean="0">
                <a:solidFill>
                  <a:srgbClr val="737373"/>
                </a:solidFill>
              </a:rPr>
              <a:t>John Forde</a:t>
            </a:r>
            <a:r>
              <a:rPr sz="2490" dirty="0" smtClean="0">
                <a:solidFill>
                  <a:srgbClr val="737373"/>
                </a:solidFill>
              </a:rPr>
              <a:t> </a:t>
            </a:r>
            <a:r>
              <a:rPr sz="2490" dirty="0">
                <a:solidFill>
                  <a:srgbClr val="737373"/>
                </a:solidFill>
              </a:rPr>
              <a:t>to ensure understanding of requirements</a:t>
            </a:r>
          </a:p>
          <a:p>
            <a:pPr marL="316229" lvl="0" indent="-316229" defTabSz="484886">
              <a:spcBef>
                <a:spcPts val="23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490" dirty="0">
                <a:solidFill>
                  <a:srgbClr val="737373"/>
                </a:solidFill>
              </a:rPr>
              <a:t>App development taught alongside SOFT254</a:t>
            </a:r>
          </a:p>
          <a:p>
            <a:pPr marL="632459" lvl="1" indent="-316229" defTabSz="484886">
              <a:spcBef>
                <a:spcPts val="23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490" dirty="0">
                <a:solidFill>
                  <a:srgbClr val="737373"/>
                </a:solidFill>
              </a:rPr>
              <a:t>Android OR IOS</a:t>
            </a:r>
          </a:p>
          <a:p>
            <a:pPr marL="632459" lvl="1" indent="-316229" defTabSz="484886">
              <a:spcBef>
                <a:spcPts val="23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490" b="1" dirty="0">
                <a:solidFill>
                  <a:srgbClr val="737373"/>
                </a:solidFill>
              </a:rPr>
              <a:t>HEALTH WARNING</a:t>
            </a:r>
            <a:r>
              <a:rPr sz="2490" dirty="0">
                <a:solidFill>
                  <a:srgbClr val="737373"/>
                </a:solidFill>
              </a:rPr>
              <a:t>! IOS only for self-motivated individuals</a:t>
            </a:r>
          </a:p>
          <a:p>
            <a:pPr marL="316229" lvl="0" indent="-316229" defTabSz="484886">
              <a:spcBef>
                <a:spcPts val="23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490" dirty="0">
                <a:solidFill>
                  <a:srgbClr val="737373"/>
                </a:solidFill>
              </a:rPr>
              <a:t>Peer assessment used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Timetable</a:t>
            </a:r>
          </a:p>
        </p:txBody>
      </p:sp>
      <p:sp>
        <p:nvSpPr>
          <p:cNvPr id="156" name="Shape 1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Your responsibility to check it weekly/daily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Sync with your phone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Not our responsibility to tell you where to go and where to be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Do NOT assume there is just a regular pattern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Look at timetable NOW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Events &amp; Deadlines</a:t>
            </a:r>
          </a:p>
        </p:txBody>
      </p:sp>
      <p:sp>
        <p:nvSpPr>
          <p:cNvPr id="159" name="Shape 1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2260" lvl="0" indent="-302260" defTabSz="397256"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48">
                <a:solidFill>
                  <a:srgbClr val="737373"/>
                </a:solidFill>
              </a:rPr>
              <a:t>Will be clearly published on the DLE</a:t>
            </a:r>
          </a:p>
          <a:p>
            <a:pPr marL="302260" lvl="0" indent="-302260" defTabSz="397256"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48">
                <a:solidFill>
                  <a:srgbClr val="737373"/>
                </a:solidFill>
              </a:rPr>
              <a:t>Will comprise the following: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48">
                <a:solidFill>
                  <a:srgbClr val="737373"/>
                </a:solidFill>
              </a:rPr>
              <a:t>Cognitive walkthrough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48">
                <a:solidFill>
                  <a:srgbClr val="737373"/>
                </a:solidFill>
              </a:rPr>
              <a:t>Usability study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48">
                <a:solidFill>
                  <a:srgbClr val="737373"/>
                </a:solidFill>
              </a:rPr>
              <a:t>Architecture demos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48">
                <a:solidFill>
                  <a:srgbClr val="737373"/>
                </a:solidFill>
              </a:rPr>
              <a:t>Interim deliverables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48">
                <a:solidFill>
                  <a:srgbClr val="737373"/>
                </a:solidFill>
              </a:rPr>
              <a:t>Final group report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48">
                <a:solidFill>
                  <a:srgbClr val="737373"/>
                </a:solidFill>
              </a:rPr>
              <a:t>Final group presentations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48">
                <a:solidFill>
                  <a:srgbClr val="737373"/>
                </a:solidFill>
              </a:rPr>
              <a:t>Peer reviews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Group Organisation</a:t>
            </a:r>
          </a:p>
        </p:txBody>
      </p:sp>
      <p:sp>
        <p:nvSpPr>
          <p:cNvPr id="162" name="Shape 162"/>
          <p:cNvSpPr>
            <a:spLocks noGrp="1"/>
          </p:cNvSpPr>
          <p:nvPr>
            <p:ph type="body" idx="1"/>
          </p:nvPr>
        </p:nvSpPr>
        <p:spPr>
          <a:xfrm>
            <a:off x="1041400" y="2233147"/>
            <a:ext cx="10922000" cy="6250453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440055" lvl="0" indent="-440055" defTabSz="578358">
              <a:spcBef>
                <a:spcPts val="3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564" dirty="0">
                <a:solidFill>
                  <a:schemeClr val="tx2">
                    <a:lumMod val="10000"/>
                  </a:schemeClr>
                </a:solidFill>
              </a:rPr>
              <a:t>Roles needed:</a:t>
            </a:r>
          </a:p>
          <a:p>
            <a:pPr marL="880110" lvl="1" indent="-440055" defTabSz="578358">
              <a:spcBef>
                <a:spcPts val="3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US" sz="3564" dirty="0" smtClean="0">
                <a:solidFill>
                  <a:schemeClr val="tx2">
                    <a:lumMod val="10000"/>
                  </a:schemeClr>
                </a:solidFill>
              </a:rPr>
              <a:t>Planning and management (using Trello, Kanban Flow or Pivotal tracker).  Ensure proper use of user stories to breakdown features/functionality into task lists with named owner/implementer.</a:t>
            </a:r>
          </a:p>
          <a:p>
            <a:pPr marL="880110" lvl="1" indent="-440055" defTabSz="578358">
              <a:spcBef>
                <a:spcPts val="3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US" sz="3564" dirty="0" smtClean="0">
                <a:solidFill>
                  <a:schemeClr val="tx2">
                    <a:lumMod val="10000"/>
                  </a:schemeClr>
                </a:solidFill>
              </a:rPr>
              <a:t>Implementation and version control.  GIT.  Use branching/forking weekly sprints and iterative development with detailed comments for every commit.</a:t>
            </a:r>
          </a:p>
          <a:p>
            <a:pPr marL="880110" lvl="1" indent="-440055" defTabSz="578358">
              <a:spcBef>
                <a:spcPts val="3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US" sz="3564" dirty="0" smtClean="0">
                <a:solidFill>
                  <a:schemeClr val="tx2">
                    <a:lumMod val="10000"/>
                  </a:schemeClr>
                </a:solidFill>
              </a:rPr>
              <a:t>Client handling.  Pitching, reporting, ongoing documentation and communication (including scheduled client meetings with team)</a:t>
            </a:r>
            <a:endParaRPr sz="3564" dirty="0">
              <a:solidFill>
                <a:schemeClr val="tx2">
                  <a:lumMod val="10000"/>
                </a:schemeClr>
              </a:solidFill>
            </a:endParaRPr>
          </a:p>
          <a:p>
            <a:pPr marL="440055" lvl="0" indent="-440055" defTabSz="578358">
              <a:spcBef>
                <a:spcPts val="3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564" dirty="0">
                <a:solidFill>
                  <a:schemeClr val="tx2">
                    <a:lumMod val="10000"/>
                  </a:schemeClr>
                </a:solidFill>
              </a:rPr>
              <a:t>Roles are not positions - any given person takes on one or more roles and can switch roles over time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droppedImage.pdf"/>
          <p:cNvPicPr/>
          <p:nvPr/>
        </p:nvPicPr>
        <p:blipFill>
          <a:blip r:embed="rId2">
            <a:extLst/>
          </a:blip>
          <a:srcRect t="17805" b="17805"/>
          <a:stretch>
            <a:fillRect/>
          </a:stretch>
        </p:blipFill>
        <p:spPr>
          <a:xfrm>
            <a:off x="368300" y="368300"/>
            <a:ext cx="12268200" cy="7899400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Shape 2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DDE"/>
                </a:solidFill>
              </a:rPr>
              <a:t>Questions?</a:t>
            </a:r>
          </a:p>
        </p:txBody>
      </p:sp>
      <p:sp>
        <p:nvSpPr>
          <p:cNvPr id="218" name="Shape 21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6696B6"/>
                </a:solidFill>
              </a:rPr>
              <a:t>Or clear as mud?</a:t>
            </a:r>
          </a:p>
        </p:txBody>
      </p:sp>
      <p:sp>
        <p:nvSpPr>
          <p:cNvPr id="219" name="Shape 219"/>
          <p:cNvSpPr>
            <a:spLocks noGrp="1"/>
          </p:cNvSpPr>
          <p:nvPr>
            <p:ph type="sldNum" sz="quarter" idx="2"/>
          </p:nvPr>
        </p:nvSpPr>
        <p:spPr>
          <a:xfrm>
            <a:off x="6352743" y="9474200"/>
            <a:ext cx="312014" cy="304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400">
                <a:solidFill>
                  <a:srgbClr val="5C89A5"/>
                </a:solidFill>
              </a:rPr>
              <a:t>14</a:t>
            </a:fld>
            <a:endParaRPr sz="1400">
              <a:solidFill>
                <a:srgbClr val="5C89A5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Industry experts here</a:t>
            </a:r>
          </a:p>
          <a:p>
            <a:pPr lvl="1"/>
            <a:r>
              <a:rPr lang="en-US" dirty="0" smtClean="0"/>
              <a:t>Chris Blunt from Plymouth Software</a:t>
            </a:r>
          </a:p>
          <a:p>
            <a:pPr lvl="1"/>
            <a:r>
              <a:rPr lang="en-US" dirty="0" smtClean="0"/>
              <a:t>Ian </a:t>
            </a:r>
            <a:r>
              <a:rPr lang="en-US" dirty="0" err="1" smtClean="0"/>
              <a:t>Aimes</a:t>
            </a:r>
            <a:r>
              <a:rPr lang="en-US" dirty="0" smtClean="0"/>
              <a:t> from Land Registry</a:t>
            </a:r>
          </a:p>
          <a:p>
            <a:pPr lvl="1"/>
            <a:r>
              <a:rPr lang="en-US" dirty="0" smtClean="0"/>
              <a:t>Mike Westwood from </a:t>
            </a:r>
            <a:r>
              <a:rPr lang="en-US" dirty="0" err="1" smtClean="0"/>
              <a:t>Babock</a:t>
            </a:r>
            <a:r>
              <a:rPr lang="en-US" dirty="0" smtClean="0"/>
              <a:t> Marine</a:t>
            </a:r>
          </a:p>
          <a:p>
            <a:r>
              <a:rPr lang="en-US" dirty="0" smtClean="0"/>
              <a:t>Outline how they use Agile</a:t>
            </a:r>
          </a:p>
          <a:p>
            <a:pPr lvl="1"/>
            <a:r>
              <a:rPr lang="en-US" dirty="0" smtClean="0"/>
              <a:t>How to do it!</a:t>
            </a:r>
          </a:p>
          <a:p>
            <a:r>
              <a:rPr lang="en-US" dirty="0" smtClean="0"/>
              <a:t>Further resources will be online later based on discussions now</a:t>
            </a:r>
          </a:p>
        </p:txBody>
      </p:sp>
    </p:spTree>
    <p:extLst>
      <p:ext uri="{BB962C8B-B14F-4D97-AF65-F5344CB8AC3E}">
        <p14:creationId xmlns:p14="http://schemas.microsoft.com/office/powerpoint/2010/main" val="3896336073"/>
      </p:ext>
    </p:extLst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Session Overview</a:t>
            </a:r>
          </a:p>
        </p:txBody>
      </p:sp>
      <p:sp>
        <p:nvSpPr>
          <p:cNvPr id="80" name="Shape 8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rgbClr val="737373"/>
                </a:solidFill>
              </a:rPr>
              <a:t>Introduce Module</a:t>
            </a:r>
            <a:endParaRPr lang="en-US" dirty="0"/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rgbClr val="737373"/>
                </a:solidFill>
              </a:rPr>
              <a:t>Agile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CAS_R_C.jpg"/>
          <p:cNvPicPr/>
          <p:nvPr/>
        </p:nvPicPr>
        <p:blipFill>
          <a:blip r:embed="rId2">
            <a:extLst/>
          </a:blip>
          <a:srcRect l="34780" t="17251" r="38433" b="41124"/>
          <a:stretch>
            <a:fillRect/>
          </a:stretch>
        </p:blipFill>
        <p:spPr>
          <a:xfrm>
            <a:off x="312092" y="300261"/>
            <a:ext cx="2408312" cy="2494870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Mark_Dixon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13558" y="304800"/>
            <a:ext cx="2408239" cy="2408238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xlarge_john_ford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12591" y="4834632"/>
            <a:ext cx="2408238" cy="2408238"/>
          </a:xfrm>
          <a:prstGeom prst="rect">
            <a:avLst/>
          </a:prstGeom>
          <a:ln w="12700">
            <a:miter lim="400000"/>
          </a:ln>
        </p:spPr>
      </p:pic>
      <p:pic>
        <p:nvPicPr>
          <p:cNvPr id="87" name="xlarge_Liz_Stuart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506501" y="4838700"/>
            <a:ext cx="2413001" cy="2413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xlarge_Nigel_Barlow.jp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760295" y="300261"/>
            <a:ext cx="2413001" cy="2413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89" name="xlarge_Pushpa_Subramianiam.jp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810500" y="4838700"/>
            <a:ext cx="2413000" cy="2413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0" name="xlarge_Torbjorn_Dahl.jpg"/>
          <p:cNvPicPr/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374498" y="305024"/>
            <a:ext cx="2408238" cy="2408238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hape 92"/>
          <p:cNvSpPr/>
          <p:nvPr/>
        </p:nvSpPr>
        <p:spPr>
          <a:xfrm>
            <a:off x="599294" y="2902282"/>
            <a:ext cx="1833835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 dirty="0">
                <a:solidFill>
                  <a:srgbClr val="558AAB"/>
                </a:solidFill>
              </a:rPr>
              <a:t>Module </a:t>
            </a:r>
            <a:r>
              <a:rPr sz="2300" dirty="0" smtClean="0">
                <a:solidFill>
                  <a:srgbClr val="558AAB"/>
                </a:solidFill>
              </a:rPr>
              <a:t>Leader</a:t>
            </a:r>
            <a:endParaRPr lang="en-US" sz="2300" dirty="0" smtClean="0">
              <a:solidFill>
                <a:srgbClr val="558AAB"/>
              </a:solidFill>
            </a:endParaRPr>
          </a:p>
        </p:txBody>
      </p:sp>
      <p:sp>
        <p:nvSpPr>
          <p:cNvPr id="93" name="Shape 93"/>
          <p:cNvSpPr/>
          <p:nvPr/>
        </p:nvSpPr>
        <p:spPr>
          <a:xfrm>
            <a:off x="348351" y="3248939"/>
            <a:ext cx="2335721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Dr Shirley Atkinson</a:t>
            </a:r>
          </a:p>
        </p:txBody>
      </p:sp>
      <p:sp>
        <p:nvSpPr>
          <p:cNvPr id="94" name="Shape 94"/>
          <p:cNvSpPr/>
          <p:nvPr/>
        </p:nvSpPr>
        <p:spPr>
          <a:xfrm>
            <a:off x="3863753" y="2880639"/>
            <a:ext cx="508928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HCI</a:t>
            </a:r>
          </a:p>
        </p:txBody>
      </p:sp>
      <p:sp>
        <p:nvSpPr>
          <p:cNvPr id="95" name="Shape 95"/>
          <p:cNvSpPr/>
          <p:nvPr/>
        </p:nvSpPr>
        <p:spPr>
          <a:xfrm>
            <a:off x="3229019" y="3223539"/>
            <a:ext cx="1778395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Dr Mark Dixon</a:t>
            </a:r>
          </a:p>
        </p:txBody>
      </p:sp>
      <p:sp>
        <p:nvSpPr>
          <p:cNvPr id="97" name="Shape 97"/>
          <p:cNvSpPr/>
          <p:nvPr/>
        </p:nvSpPr>
        <p:spPr>
          <a:xfrm>
            <a:off x="6504894" y="3181683"/>
            <a:ext cx="102592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sz="2300" dirty="0">
              <a:solidFill>
                <a:srgbClr val="558AAB"/>
              </a:solidFill>
            </a:endParaRPr>
          </a:p>
        </p:txBody>
      </p:sp>
      <p:sp>
        <p:nvSpPr>
          <p:cNvPr id="98" name="Shape 98"/>
          <p:cNvSpPr/>
          <p:nvPr/>
        </p:nvSpPr>
        <p:spPr>
          <a:xfrm>
            <a:off x="8188012" y="2842539"/>
            <a:ext cx="1557567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SE (Android)</a:t>
            </a:r>
          </a:p>
        </p:txBody>
      </p:sp>
      <p:sp>
        <p:nvSpPr>
          <p:cNvPr id="99" name="Shape 99"/>
          <p:cNvSpPr/>
          <p:nvPr/>
        </p:nvSpPr>
        <p:spPr>
          <a:xfrm>
            <a:off x="8002966" y="3185439"/>
            <a:ext cx="1927658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Dr Nigel Barlow</a:t>
            </a:r>
          </a:p>
        </p:txBody>
      </p:sp>
      <p:sp>
        <p:nvSpPr>
          <p:cNvPr id="102" name="Shape 102"/>
          <p:cNvSpPr/>
          <p:nvPr/>
        </p:nvSpPr>
        <p:spPr>
          <a:xfrm>
            <a:off x="1294024" y="7338339"/>
            <a:ext cx="444374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DB</a:t>
            </a:r>
          </a:p>
        </p:txBody>
      </p:sp>
      <p:sp>
        <p:nvSpPr>
          <p:cNvPr id="103" name="Shape 103"/>
          <p:cNvSpPr/>
          <p:nvPr/>
        </p:nvSpPr>
        <p:spPr>
          <a:xfrm>
            <a:off x="368599" y="7677483"/>
            <a:ext cx="2295226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300" dirty="0" err="1" smtClean="0">
                <a:solidFill>
                  <a:srgbClr val="558AAB"/>
                </a:solidFill>
              </a:rPr>
              <a:t>D</a:t>
            </a:r>
            <a:r>
              <a:rPr sz="2300" dirty="0" err="1" smtClean="0">
                <a:solidFill>
                  <a:srgbClr val="558AAB"/>
                </a:solidFill>
              </a:rPr>
              <a:t>r</a:t>
            </a:r>
            <a:r>
              <a:rPr sz="2300" dirty="0" smtClean="0">
                <a:solidFill>
                  <a:srgbClr val="558AAB"/>
                </a:solidFill>
              </a:rPr>
              <a:t> </a:t>
            </a:r>
            <a:r>
              <a:rPr lang="en-US" sz="2300" dirty="0" err="1" smtClean="0">
                <a:solidFill>
                  <a:srgbClr val="558AAB"/>
                </a:solidFill>
              </a:rPr>
              <a:t>Ismini</a:t>
            </a:r>
            <a:r>
              <a:rPr sz="2300" dirty="0" smtClean="0">
                <a:solidFill>
                  <a:srgbClr val="558AAB"/>
                </a:solidFill>
              </a:rPr>
              <a:t> </a:t>
            </a:r>
            <a:r>
              <a:rPr lang="en-US" sz="2300" dirty="0" err="1" smtClean="0">
                <a:solidFill>
                  <a:srgbClr val="558AAB"/>
                </a:solidFill>
              </a:rPr>
              <a:t>Vasileiou</a:t>
            </a:r>
            <a:endParaRPr sz="2300" dirty="0">
              <a:solidFill>
                <a:srgbClr val="558AAB"/>
              </a:solidFill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3863753" y="7351039"/>
            <a:ext cx="508928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HCI</a:t>
            </a:r>
          </a:p>
        </p:txBody>
      </p:sp>
      <p:sp>
        <p:nvSpPr>
          <p:cNvPr id="105" name="Shape 105"/>
          <p:cNvSpPr/>
          <p:nvPr/>
        </p:nvSpPr>
        <p:spPr>
          <a:xfrm>
            <a:off x="3226391" y="7693939"/>
            <a:ext cx="1783652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Mr John Forde</a:t>
            </a:r>
          </a:p>
        </p:txBody>
      </p:sp>
      <p:sp>
        <p:nvSpPr>
          <p:cNvPr id="106" name="Shape 106"/>
          <p:cNvSpPr/>
          <p:nvPr/>
        </p:nvSpPr>
        <p:spPr>
          <a:xfrm>
            <a:off x="6458538" y="7325639"/>
            <a:ext cx="508928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HCI</a:t>
            </a:r>
          </a:p>
        </p:txBody>
      </p:sp>
      <p:sp>
        <p:nvSpPr>
          <p:cNvPr id="107" name="Shape 107"/>
          <p:cNvSpPr/>
          <p:nvPr/>
        </p:nvSpPr>
        <p:spPr>
          <a:xfrm>
            <a:off x="5934218" y="7668539"/>
            <a:ext cx="1557567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Dr Liz Stuart</a:t>
            </a:r>
          </a:p>
        </p:txBody>
      </p:sp>
      <p:sp>
        <p:nvSpPr>
          <p:cNvPr id="108" name="Shape 108"/>
          <p:cNvSpPr/>
          <p:nvPr/>
        </p:nvSpPr>
        <p:spPr>
          <a:xfrm>
            <a:off x="8808396" y="7325639"/>
            <a:ext cx="417208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 dirty="0">
                <a:solidFill>
                  <a:srgbClr val="558AAB"/>
                </a:solidFill>
              </a:rPr>
              <a:t>RE</a:t>
            </a:r>
          </a:p>
        </p:txBody>
      </p:sp>
      <p:sp>
        <p:nvSpPr>
          <p:cNvPr id="109" name="Shape 109"/>
          <p:cNvSpPr/>
          <p:nvPr/>
        </p:nvSpPr>
        <p:spPr>
          <a:xfrm>
            <a:off x="8149126" y="7732039"/>
            <a:ext cx="1735748" cy="8046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Ms Pushpa 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Subramaniam</a:t>
            </a:r>
          </a:p>
        </p:txBody>
      </p:sp>
      <p:sp>
        <p:nvSpPr>
          <p:cNvPr id="110" name="Shape 110"/>
          <p:cNvSpPr/>
          <p:nvPr/>
        </p:nvSpPr>
        <p:spPr>
          <a:xfrm>
            <a:off x="6516584" y="2799917"/>
            <a:ext cx="406401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 dirty="0">
                <a:solidFill>
                  <a:srgbClr val="558AAB"/>
                </a:solidFill>
              </a:rPr>
              <a:t>SE</a:t>
            </a:r>
          </a:p>
        </p:txBody>
      </p:sp>
      <p:sp>
        <p:nvSpPr>
          <p:cNvPr id="111" name="Shape 111"/>
          <p:cNvSpPr/>
          <p:nvPr/>
        </p:nvSpPr>
        <p:spPr>
          <a:xfrm>
            <a:off x="5725431" y="3142817"/>
            <a:ext cx="1988707" cy="449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>
                <a:solidFill>
                  <a:srgbClr val="558AAB"/>
                </a:solidFill>
              </a:rPr>
              <a:t>Dr Torbjorn Dahl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129" y="4838700"/>
            <a:ext cx="2404170" cy="24041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10463" y="456920"/>
            <a:ext cx="2338211" cy="2338211"/>
          </a:xfrm>
          <a:prstGeom prst="rect">
            <a:avLst/>
          </a:prstGeom>
        </p:spPr>
      </p:pic>
      <p:sp>
        <p:nvSpPr>
          <p:cNvPr id="34" name="Shape 98"/>
          <p:cNvSpPr/>
          <p:nvPr/>
        </p:nvSpPr>
        <p:spPr>
          <a:xfrm>
            <a:off x="11099581" y="2826974"/>
            <a:ext cx="1030791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 dirty="0">
                <a:solidFill>
                  <a:srgbClr val="558AAB"/>
                </a:solidFill>
              </a:rPr>
              <a:t>SE </a:t>
            </a:r>
            <a:r>
              <a:rPr sz="2300" dirty="0" smtClean="0">
                <a:solidFill>
                  <a:srgbClr val="558AAB"/>
                </a:solidFill>
              </a:rPr>
              <a:t>(</a:t>
            </a:r>
            <a:r>
              <a:rPr lang="en-US" sz="2300" dirty="0" smtClean="0">
                <a:solidFill>
                  <a:srgbClr val="558AAB"/>
                </a:solidFill>
              </a:rPr>
              <a:t>iOS</a:t>
            </a:r>
            <a:r>
              <a:rPr sz="2300" dirty="0" smtClean="0">
                <a:solidFill>
                  <a:srgbClr val="558AAB"/>
                </a:solidFill>
              </a:rPr>
              <a:t>)</a:t>
            </a:r>
            <a:endParaRPr sz="2300" dirty="0">
              <a:solidFill>
                <a:srgbClr val="558AAB"/>
              </a:solidFill>
            </a:endParaRPr>
          </a:p>
        </p:txBody>
      </p:sp>
      <p:sp>
        <p:nvSpPr>
          <p:cNvPr id="35" name="Shape 99"/>
          <p:cNvSpPr/>
          <p:nvPr/>
        </p:nvSpPr>
        <p:spPr>
          <a:xfrm>
            <a:off x="10665857" y="3169874"/>
            <a:ext cx="1898235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300" dirty="0">
                <a:solidFill>
                  <a:srgbClr val="558AAB"/>
                </a:solidFill>
              </a:rPr>
              <a:t>Dr </a:t>
            </a:r>
            <a:r>
              <a:rPr sz="2300" dirty="0" smtClean="0">
                <a:solidFill>
                  <a:srgbClr val="558AAB"/>
                </a:solidFill>
              </a:rPr>
              <a:t>Ni</a:t>
            </a:r>
            <a:r>
              <a:rPr lang="en-US" sz="2300" dirty="0" smtClean="0">
                <a:solidFill>
                  <a:srgbClr val="558AAB"/>
                </a:solidFill>
              </a:rPr>
              <a:t>ck Outram</a:t>
            </a:r>
            <a:endParaRPr sz="2300" dirty="0">
              <a:solidFill>
                <a:srgbClr val="558AAB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23500" y="4834632"/>
            <a:ext cx="2404170" cy="2404170"/>
          </a:xfrm>
          <a:prstGeom prst="rect">
            <a:avLst/>
          </a:prstGeom>
        </p:spPr>
      </p:pic>
      <p:sp>
        <p:nvSpPr>
          <p:cNvPr id="37" name="Shape 108"/>
          <p:cNvSpPr/>
          <p:nvPr/>
        </p:nvSpPr>
        <p:spPr>
          <a:xfrm>
            <a:off x="11127755" y="7321551"/>
            <a:ext cx="899544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300" dirty="0" smtClean="0">
                <a:solidFill>
                  <a:srgbClr val="558AAB"/>
                </a:solidFill>
              </a:rPr>
              <a:t>Games</a:t>
            </a:r>
            <a:endParaRPr sz="2300" dirty="0">
              <a:solidFill>
                <a:srgbClr val="558AAB"/>
              </a:solidFill>
            </a:endParaRPr>
          </a:p>
        </p:txBody>
      </p:sp>
      <p:sp>
        <p:nvSpPr>
          <p:cNvPr id="38" name="Shape 109"/>
          <p:cNvSpPr/>
          <p:nvPr/>
        </p:nvSpPr>
        <p:spPr>
          <a:xfrm>
            <a:off x="10852275" y="7728779"/>
            <a:ext cx="1450505" cy="810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300" dirty="0" err="1" smtClean="0">
                <a:solidFill>
                  <a:srgbClr val="558AAB"/>
                </a:solidFill>
              </a:rPr>
              <a:t>Dr</a:t>
            </a:r>
            <a:r>
              <a:rPr sz="2300" dirty="0" smtClean="0">
                <a:solidFill>
                  <a:srgbClr val="558AAB"/>
                </a:solidFill>
              </a:rPr>
              <a:t> </a:t>
            </a:r>
            <a:r>
              <a:rPr lang="en-US" sz="2300" dirty="0" smtClean="0">
                <a:solidFill>
                  <a:srgbClr val="558AAB"/>
                </a:solidFill>
              </a:rPr>
              <a:t>Dan</a:t>
            </a:r>
            <a:endParaRPr sz="2300" dirty="0">
              <a:solidFill>
                <a:srgbClr val="558AAB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300" dirty="0" smtClean="0">
                <a:solidFill>
                  <a:srgbClr val="558AAB"/>
                </a:solidFill>
              </a:rPr>
              <a:t>Livingstone</a:t>
            </a:r>
            <a:endParaRPr sz="2300" dirty="0">
              <a:solidFill>
                <a:srgbClr val="558AAB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roup 115"/>
          <p:cNvGrpSpPr/>
          <p:nvPr/>
        </p:nvGrpSpPr>
        <p:grpSpPr>
          <a:xfrm>
            <a:off x="7569200" y="2705100"/>
            <a:ext cx="4432300" cy="5854700"/>
            <a:chOff x="-76200" y="-63500"/>
            <a:chExt cx="4432300" cy="5854700"/>
          </a:xfrm>
        </p:grpSpPr>
        <p:pic>
          <p:nvPicPr>
            <p:cNvPr id="114" name="IMG_0067.jpeg"/>
            <p:cNvPicPr/>
            <p:nvPr/>
          </p:nvPicPr>
          <p:blipFill>
            <a:blip r:embed="rId2">
              <a:extLst/>
            </a:blip>
            <a:srcRect l="24959" r="24959"/>
            <a:stretch>
              <a:fillRect/>
            </a:stretch>
          </p:blipFill>
          <p:spPr>
            <a:xfrm>
              <a:off x="0" y="0"/>
              <a:ext cx="4292600" cy="57150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13" name="Picture 112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76200" y="-63500"/>
              <a:ext cx="4432300" cy="5854700"/>
            </a:xfrm>
            <a:prstGeom prst="rect">
              <a:avLst/>
            </a:prstGeom>
            <a:effectLst/>
          </p:spPr>
        </p:pic>
      </p:grpSp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Module Aims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5965131" cy="5854701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to enable students to </a:t>
            </a:r>
            <a:r>
              <a:rPr sz="3000" b="1">
                <a:solidFill>
                  <a:srgbClr val="737373"/>
                </a:solidFill>
              </a:rPr>
              <a:t>integrate</a:t>
            </a:r>
            <a:r>
              <a:rPr sz="3000">
                <a:solidFill>
                  <a:srgbClr val="737373"/>
                </a:solidFill>
              </a:rPr>
              <a:t> many of the </a:t>
            </a:r>
            <a:r>
              <a:rPr sz="3000" b="1">
                <a:solidFill>
                  <a:srgbClr val="737373"/>
                </a:solidFill>
              </a:rPr>
              <a:t>disciplines</a:t>
            </a:r>
            <a:r>
              <a:rPr sz="3000">
                <a:solidFill>
                  <a:srgbClr val="737373"/>
                </a:solidFill>
              </a:rPr>
              <a:t> studied, through participating in a major group software engineering project </a:t>
            </a:r>
          </a:p>
        </p:txBody>
      </p:sp>
      <p:sp>
        <p:nvSpPr>
          <p:cNvPr id="118" name="Shape 118"/>
          <p:cNvSpPr/>
          <p:nvPr/>
        </p:nvSpPr>
        <p:spPr>
          <a:xfrm rot="2486629">
            <a:off x="1433165" y="2178050"/>
            <a:ext cx="4318447" cy="2017217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DEDEDE"/>
                </a:solidFill>
              </a:rPr>
              <a:t>Project Management</a:t>
            </a:r>
          </a:p>
        </p:txBody>
      </p:sp>
      <p:sp>
        <p:nvSpPr>
          <p:cNvPr id="119" name="Shape 119"/>
          <p:cNvSpPr/>
          <p:nvPr/>
        </p:nvSpPr>
        <p:spPr>
          <a:xfrm rot="5430278">
            <a:off x="4112865" y="1441450"/>
            <a:ext cx="4318447" cy="2017217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DEDEDE"/>
                </a:solidFill>
              </a:rPr>
              <a:t>Software Engineering</a:t>
            </a:r>
          </a:p>
        </p:txBody>
      </p:sp>
      <p:sp>
        <p:nvSpPr>
          <p:cNvPr id="120" name="Shape 120"/>
          <p:cNvSpPr/>
          <p:nvPr/>
        </p:nvSpPr>
        <p:spPr>
          <a:xfrm rot="19708473">
            <a:off x="916430" y="5031288"/>
            <a:ext cx="4588404" cy="2017217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DEDEDE"/>
                </a:solidFill>
              </a:rPr>
              <a:t>Requirements Analysis</a:t>
            </a:r>
          </a:p>
        </p:txBody>
      </p:sp>
      <p:sp>
        <p:nvSpPr>
          <p:cNvPr id="121" name="Shape 121"/>
          <p:cNvSpPr/>
          <p:nvPr/>
        </p:nvSpPr>
        <p:spPr>
          <a:xfrm rot="16096117">
            <a:off x="4075739" y="5691668"/>
            <a:ext cx="3242593" cy="2017217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DEDEDE"/>
                </a:solidFill>
              </a:rPr>
              <a:t>Databases</a:t>
            </a:r>
          </a:p>
        </p:txBody>
      </p:sp>
      <p:sp>
        <p:nvSpPr>
          <p:cNvPr id="122" name="Shape 122"/>
          <p:cNvSpPr/>
          <p:nvPr/>
        </p:nvSpPr>
        <p:spPr>
          <a:xfrm rot="8470504">
            <a:off x="6653762" y="2802865"/>
            <a:ext cx="3242593" cy="2017218"/>
          </a:xfrm>
          <a:prstGeom prst="rightArrow">
            <a:avLst>
              <a:gd name="adj1" fmla="val 31589"/>
              <a:gd name="adj2" fmla="val 67043"/>
            </a:avLst>
          </a:pr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DEDEDE"/>
                </a:solidFill>
              </a:rPr>
              <a:t>HCI</a:t>
            </a:r>
          </a:p>
        </p:txBody>
      </p:sp>
      <p:sp>
        <p:nvSpPr>
          <p:cNvPr id="123" name="Shape 123"/>
          <p:cNvSpPr/>
          <p:nvPr/>
        </p:nvSpPr>
        <p:spPr>
          <a:xfrm rot="14749863">
            <a:off x="5587039" y="5526568"/>
            <a:ext cx="3242593" cy="2017217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DEDEDE"/>
                </a:solidFill>
              </a:rPr>
              <a:t>Networking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2" animBg="1" advAuto="0"/>
      <p:bldP spid="119" grpId="1" animBg="1" advAuto="0"/>
      <p:bldP spid="120" grpId="4" animBg="1" advAuto="0"/>
      <p:bldP spid="121" grpId="6" animBg="1" advAuto="0"/>
      <p:bldP spid="122" grpId="3" animBg="1" advAuto="0"/>
      <p:bldP spid="123" grpId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Learning Outcomes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/>
          <a:p>
            <a:pPr marL="377825" lvl="0" indent="-377825" defTabSz="496570">
              <a:spcBef>
                <a:spcPts val="27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US" sz="3060" dirty="0" smtClean="0">
                <a:solidFill>
                  <a:srgbClr val="737373"/>
                </a:solidFill>
              </a:rPr>
              <a:t>Specific wording differs between the modules, but overall ..</a:t>
            </a:r>
          </a:p>
          <a:p>
            <a:pPr marL="377825" lvl="0" indent="-377825" defTabSz="496570">
              <a:spcBef>
                <a:spcPts val="27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60" dirty="0" smtClean="0">
                <a:solidFill>
                  <a:srgbClr val="737373"/>
                </a:solidFill>
              </a:rPr>
              <a:t>You </a:t>
            </a:r>
            <a:r>
              <a:rPr sz="3060" dirty="0">
                <a:solidFill>
                  <a:srgbClr val="737373"/>
                </a:solidFill>
              </a:rPr>
              <a:t>need to prove…..</a:t>
            </a:r>
          </a:p>
          <a:p>
            <a:pPr marL="755650" lvl="1" indent="-377825" defTabSz="496570">
              <a:spcBef>
                <a:spcPts val="27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60" dirty="0">
                <a:solidFill>
                  <a:srgbClr val="737373"/>
                </a:solidFill>
              </a:rPr>
              <a:t>Can work as a member of a team in order to manage a project throughout the whole system lifecycle - analysis, design and implementation.</a:t>
            </a:r>
          </a:p>
          <a:p>
            <a:pPr marL="755650" lvl="1" indent="-377825" defTabSz="496570">
              <a:spcBef>
                <a:spcPts val="27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60" dirty="0">
                <a:solidFill>
                  <a:srgbClr val="737373"/>
                </a:solidFill>
              </a:rPr>
              <a:t>Can analyse an identified problem domain.</a:t>
            </a:r>
          </a:p>
          <a:p>
            <a:pPr marL="755650" lvl="1" indent="-377825" defTabSz="496570">
              <a:spcBef>
                <a:spcPts val="27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60" dirty="0">
                <a:solidFill>
                  <a:srgbClr val="737373"/>
                </a:solidFill>
              </a:rPr>
              <a:t>Can design and implement a software system to solve a given problem.</a:t>
            </a:r>
          </a:p>
          <a:p>
            <a:pPr marL="377825" lvl="0" indent="-377825" defTabSz="496570">
              <a:spcBef>
                <a:spcPts val="27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60" dirty="0">
                <a:solidFill>
                  <a:srgbClr val="737373"/>
                </a:solidFill>
              </a:rPr>
              <a:t>Each degree programme proves this in slightly different ways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roup 130"/>
          <p:cNvGrpSpPr/>
          <p:nvPr/>
        </p:nvGrpSpPr>
        <p:grpSpPr>
          <a:xfrm>
            <a:off x="7569200" y="2705100"/>
            <a:ext cx="4432300" cy="5854700"/>
            <a:chOff x="-76200" y="-63500"/>
            <a:chExt cx="4432300" cy="5854700"/>
          </a:xfrm>
        </p:grpSpPr>
        <p:pic>
          <p:nvPicPr>
            <p:cNvPr id="129" name="IMG_0070.jpeg"/>
            <p:cNvPicPr/>
            <p:nvPr/>
          </p:nvPicPr>
          <p:blipFill>
            <a:blip r:embed="rId2">
              <a:extLst/>
            </a:blip>
            <a:srcRect l="24959" r="24959"/>
            <a:stretch>
              <a:fillRect/>
            </a:stretch>
          </p:blipFill>
          <p:spPr>
            <a:xfrm>
              <a:off x="0" y="0"/>
              <a:ext cx="4292600" cy="57150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28" name="Picture 127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76200" y="-63500"/>
              <a:ext cx="4432300" cy="5854700"/>
            </a:xfrm>
            <a:prstGeom prst="rect">
              <a:avLst/>
            </a:prstGeom>
            <a:effectLst/>
          </p:spPr>
        </p:pic>
      </p:grpSp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Contact arrangements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6397874" cy="5715000"/>
          </a:xfrm>
          <a:prstGeom prst="rect">
            <a:avLst/>
          </a:prstGeom>
        </p:spPr>
        <p:txBody>
          <a:bodyPr/>
          <a:lstStyle/>
          <a:p>
            <a:pPr marL="259079" lvl="0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Initial lectures on specific topics to get you started</a:t>
            </a:r>
          </a:p>
          <a:p>
            <a:pPr marL="518159" lvl="1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Agile</a:t>
            </a:r>
          </a:p>
          <a:p>
            <a:pPr marL="518159" lvl="1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HCI</a:t>
            </a:r>
          </a:p>
          <a:p>
            <a:pPr marL="518159" lvl="1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Requirements Analysis</a:t>
            </a:r>
          </a:p>
          <a:p>
            <a:pPr marL="518159" lvl="1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Usability</a:t>
            </a:r>
          </a:p>
          <a:p>
            <a:pPr marL="518159" lvl="1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Version control</a:t>
            </a:r>
          </a:p>
          <a:p>
            <a:pPr marL="259079" lvl="0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Meetings with module staff every two weeks</a:t>
            </a:r>
          </a:p>
          <a:p>
            <a:pPr marL="259079" lvl="0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Assessment points to provide feedback and ensure you are on track</a:t>
            </a:r>
          </a:p>
          <a:p>
            <a:pPr marL="518159" lvl="1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Cognitive walkthrough, Usability studies</a:t>
            </a:r>
          </a:p>
          <a:p>
            <a:pPr marL="259079" lvl="0" indent="-259079" defTabSz="397256">
              <a:spcBef>
                <a:spcPts val="1900"/>
              </a:spcBef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2040">
                <a:solidFill>
                  <a:srgbClr val="737373"/>
                </a:solidFill>
              </a:rPr>
              <a:t>Subject specific help from staff by email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Deliverables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53364" lvl="0" indent="-253364" defTabSz="332993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052" dirty="0">
                <a:solidFill>
                  <a:srgbClr val="737373"/>
                </a:solidFill>
              </a:rPr>
              <a:t>PRCO203 (CGD)</a:t>
            </a:r>
          </a:p>
          <a:p>
            <a:pPr marL="506729" lvl="1" indent="-253364" defTabSz="332993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052" dirty="0">
                <a:solidFill>
                  <a:srgbClr val="737373"/>
                </a:solidFill>
              </a:rPr>
              <a:t>Clients will determine exact nature of software</a:t>
            </a:r>
          </a:p>
          <a:p>
            <a:pPr marL="506729" lvl="1" indent="-253364" defTabSz="332993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052" dirty="0">
                <a:solidFill>
                  <a:srgbClr val="737373"/>
                </a:solidFill>
              </a:rPr>
              <a:t>Agile artefacts, project plans, minutes of meetings, design materials, software product, demonstration and report.</a:t>
            </a:r>
          </a:p>
          <a:p>
            <a:pPr marL="253364" lvl="0" indent="-253364" defTabSz="332993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052" dirty="0">
                <a:solidFill>
                  <a:srgbClr val="737373"/>
                </a:solidFill>
              </a:rPr>
              <a:t>PRDC251 (Comp)</a:t>
            </a:r>
          </a:p>
          <a:p>
            <a:pPr marL="506729" lvl="1" indent="-253364" defTabSz="332993">
              <a:spcBef>
                <a:spcPts val="1800"/>
              </a:spcBef>
              <a:defRPr sz="1800">
                <a:solidFill>
                  <a:srgbClr val="000000"/>
                </a:solidFill>
              </a:defRPr>
            </a:pPr>
            <a:r>
              <a:rPr lang="en-US" sz="2052" dirty="0">
                <a:solidFill>
                  <a:schemeClr val="tx2">
                    <a:lumMod val="50000"/>
                  </a:schemeClr>
                </a:solidFill>
              </a:rPr>
              <a:t>Clients will determine exact nature of software</a:t>
            </a:r>
          </a:p>
          <a:p>
            <a:pPr marL="506729" lvl="1" indent="-253364" defTabSz="332993">
              <a:spcBef>
                <a:spcPts val="1800"/>
              </a:spcBef>
              <a:defRPr sz="1800">
                <a:solidFill>
                  <a:srgbClr val="000000"/>
                </a:solidFill>
              </a:defRPr>
            </a:pPr>
            <a:r>
              <a:rPr lang="en-US" sz="2052" dirty="0">
                <a:solidFill>
                  <a:schemeClr val="tx2">
                    <a:lumMod val="50000"/>
                  </a:schemeClr>
                </a:solidFill>
              </a:rPr>
              <a:t>Agile </a:t>
            </a:r>
            <a:r>
              <a:rPr lang="en-US" sz="2052" dirty="0" err="1">
                <a:solidFill>
                  <a:schemeClr val="tx2">
                    <a:lumMod val="50000"/>
                  </a:schemeClr>
                </a:solidFill>
              </a:rPr>
              <a:t>artefacts</a:t>
            </a:r>
            <a:r>
              <a:rPr lang="en-US" sz="2052" dirty="0">
                <a:solidFill>
                  <a:schemeClr val="tx2">
                    <a:lumMod val="50000"/>
                  </a:schemeClr>
                </a:solidFill>
              </a:rPr>
              <a:t>, project plans, minutes of meetings, design materials, software product, demonstration and report</a:t>
            </a:r>
            <a:r>
              <a:rPr sz="2052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sz="2052" dirty="0">
              <a:solidFill>
                <a:schemeClr val="tx2">
                  <a:lumMod val="50000"/>
                </a:schemeClr>
              </a:solidFill>
            </a:endParaRPr>
          </a:p>
          <a:p>
            <a:pPr marL="253364" lvl="0" indent="-253364" defTabSz="332993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052" dirty="0">
                <a:solidFill>
                  <a:srgbClr val="737373"/>
                </a:solidFill>
              </a:rPr>
              <a:t>PRCS251 (Comp Sci)</a:t>
            </a:r>
          </a:p>
          <a:p>
            <a:pPr marL="506729" lvl="1" indent="-253364" defTabSz="332993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052" dirty="0">
                <a:solidFill>
                  <a:srgbClr val="737373"/>
                </a:solidFill>
              </a:rPr>
              <a:t>Mobile app, desktop application, middleware to connect both to datastore</a:t>
            </a:r>
          </a:p>
          <a:p>
            <a:pPr marL="506729" lvl="1" indent="-253364" defTabSz="332993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052" dirty="0">
                <a:solidFill>
                  <a:srgbClr val="737373"/>
                </a:solidFill>
              </a:rPr>
              <a:t>Requirements analysis, design materials, software products, demonstration and report.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9"/>
          <p:cNvGrpSpPr/>
          <p:nvPr/>
        </p:nvGrpSpPr>
        <p:grpSpPr>
          <a:xfrm>
            <a:off x="7569200" y="2705100"/>
            <a:ext cx="4432300" cy="5231855"/>
            <a:chOff x="-76200" y="-63499"/>
            <a:chExt cx="4432300" cy="5231854"/>
          </a:xfrm>
        </p:grpSpPr>
        <p:pic>
          <p:nvPicPr>
            <p:cNvPr id="138" name="Working_Together_Teamwork_Puzzle_Concept.jpg"/>
            <p:cNvPicPr/>
            <p:nvPr/>
          </p:nvPicPr>
          <p:blipFill>
            <a:blip r:embed="rId2">
              <a:extLst/>
            </a:blip>
            <a:srcRect l="1735" r="13966"/>
            <a:stretch>
              <a:fillRect/>
            </a:stretch>
          </p:blipFill>
          <p:spPr>
            <a:xfrm>
              <a:off x="0" y="0"/>
              <a:ext cx="4292600" cy="5092155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37" name="Picture 136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76200" y="-63501"/>
              <a:ext cx="4432300" cy="5231856"/>
            </a:xfrm>
            <a:prstGeom prst="rect">
              <a:avLst/>
            </a:prstGeom>
            <a:effectLst/>
          </p:spPr>
        </p:pic>
      </p:grpSp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PRCO203 (CGD)</a:t>
            </a:r>
          </a:p>
        </p:txBody>
      </p:sp>
      <p:sp>
        <p:nvSpPr>
          <p:cNvPr id="141" name="Shape 141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6323311" cy="5715000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737373"/>
                </a:solidFill>
              </a:rPr>
              <a:t>Meet clients in </a:t>
            </a:r>
            <a:r>
              <a:rPr lang="en-US" sz="3000" dirty="0" smtClean="0">
                <a:solidFill>
                  <a:srgbClr val="737373"/>
                </a:solidFill>
              </a:rPr>
              <a:t>seminar set by Dan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000" dirty="0" smtClean="0">
                <a:solidFill>
                  <a:srgbClr val="737373"/>
                </a:solidFill>
              </a:rPr>
              <a:t>Professional </a:t>
            </a:r>
            <a:r>
              <a:rPr sz="3000" dirty="0">
                <a:solidFill>
                  <a:srgbClr val="737373"/>
                </a:solidFill>
              </a:rPr>
              <a:t>approach required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737373"/>
                </a:solidFill>
              </a:rPr>
              <a:t>Use agile methodology to develop user stories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737373"/>
                </a:solidFill>
              </a:rPr>
              <a:t>Marked on process of handling live client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737373"/>
                </a:solidFill>
              </a:rPr>
              <a:t>Peer assessment used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5"/>
          <p:cNvGrpSpPr/>
          <p:nvPr/>
        </p:nvGrpSpPr>
        <p:grpSpPr>
          <a:xfrm>
            <a:off x="7569200" y="2705100"/>
            <a:ext cx="4432300" cy="5854700"/>
            <a:chOff x="-76200" y="-63500"/>
            <a:chExt cx="4432300" cy="5854700"/>
          </a:xfrm>
        </p:grpSpPr>
        <p:pic>
          <p:nvPicPr>
            <p:cNvPr id="144" name="books.jpg"/>
            <p:cNvPicPr/>
            <p:nvPr/>
          </p:nvPicPr>
          <p:blipFill>
            <a:blip r:embed="rId2">
              <a:extLst/>
            </a:blip>
            <a:srcRect l="23410" r="23410"/>
            <a:stretch>
              <a:fillRect/>
            </a:stretch>
          </p:blipFill>
          <p:spPr>
            <a:xfrm>
              <a:off x="0" y="0"/>
              <a:ext cx="4292600" cy="57150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43" name="Picture 142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76200" y="-63500"/>
              <a:ext cx="4432300" cy="5854700"/>
            </a:xfrm>
            <a:prstGeom prst="rect">
              <a:avLst/>
            </a:prstGeom>
            <a:effectLst/>
          </p:spPr>
        </p:pic>
      </p:grpSp>
      <p:sp>
        <p:nvSpPr>
          <p:cNvPr id="146" name="Shape 1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PRDC251 (Comp)</a:t>
            </a:r>
          </a:p>
        </p:txBody>
      </p:sp>
      <p:sp>
        <p:nvSpPr>
          <p:cNvPr id="147" name="Shape 1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lang="en-US" sz="3000" dirty="0" smtClean="0">
                <a:solidFill>
                  <a:srgbClr val="737373"/>
                </a:solidFill>
              </a:rPr>
              <a:t>Client meeting on 2</a:t>
            </a:r>
            <a:r>
              <a:rPr lang="en-US" sz="3000" baseline="30000" dirty="0" smtClean="0">
                <a:solidFill>
                  <a:srgbClr val="737373"/>
                </a:solidFill>
              </a:rPr>
              <a:t>nd</a:t>
            </a:r>
            <a:r>
              <a:rPr lang="en-US" sz="3000" dirty="0" smtClean="0">
                <a:solidFill>
                  <a:srgbClr val="737373"/>
                </a:solidFill>
              </a:rPr>
              <a:t> February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lang="en-US" sz="3000" dirty="0" smtClean="0">
                <a:solidFill>
                  <a:srgbClr val="737373"/>
                </a:solidFill>
              </a:rPr>
              <a:t>Client documentation already online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lang="en-US" sz="3000" dirty="0" smtClean="0">
                <a:solidFill>
                  <a:srgbClr val="737373"/>
                </a:solidFill>
              </a:rPr>
              <a:t>Bids by end 2</a:t>
            </a:r>
            <a:r>
              <a:rPr lang="en-US" sz="3000" baseline="30000" dirty="0" smtClean="0">
                <a:solidFill>
                  <a:srgbClr val="737373"/>
                </a:solidFill>
              </a:rPr>
              <a:t>nd</a:t>
            </a:r>
            <a:endParaRPr sz="3000" dirty="0">
              <a:solidFill>
                <a:srgbClr val="737373"/>
              </a:solidFill>
            </a:endParaRP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737373"/>
                </a:solidFill>
              </a:rPr>
              <a:t>Peer assessment used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77198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77198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624</Words>
  <Application>Microsoft Macintosh PowerPoint</Application>
  <PresentationFormat>Custom</PresentationFormat>
  <Paragraphs>119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Blueprint</vt:lpstr>
      <vt:lpstr>Integrating Project</vt:lpstr>
      <vt:lpstr>Session Overview</vt:lpstr>
      <vt:lpstr>PowerPoint Presentation</vt:lpstr>
      <vt:lpstr>Module Aims</vt:lpstr>
      <vt:lpstr>Learning Outcomes</vt:lpstr>
      <vt:lpstr>Contact arrangements</vt:lpstr>
      <vt:lpstr>Deliverables</vt:lpstr>
      <vt:lpstr>PRCO203 (CGD)</vt:lpstr>
      <vt:lpstr>PRDC251 (Comp)</vt:lpstr>
      <vt:lpstr>PRCS251 (Comp Sci)</vt:lpstr>
      <vt:lpstr>Timetable</vt:lpstr>
      <vt:lpstr>Events &amp; Deadlines</vt:lpstr>
      <vt:lpstr>Group Organisation</vt:lpstr>
      <vt:lpstr>Questions?</vt:lpstr>
      <vt:lpstr>Agile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Integrating Project</dc:title>
  <cp:lastModifiedBy>Shirley Atkinson</cp:lastModifiedBy>
  <cp:revision>6</cp:revision>
  <dcterms:modified xsi:type="dcterms:W3CDTF">2017-01-27T11:52:58Z</dcterms:modified>
</cp:coreProperties>
</file>